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5" r:id="rId11"/>
    <p:sldId id="262" r:id="rId12"/>
    <p:sldId id="268" r:id="rId13"/>
    <p:sldId id="269" r:id="rId14"/>
    <p:sldId id="270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37" autoAdjust="0"/>
  </p:normalViewPr>
  <p:slideViewPr>
    <p:cSldViewPr snapToGrid="0">
      <p:cViewPr>
        <p:scale>
          <a:sx n="75" d="100"/>
          <a:sy n="75" d="100"/>
        </p:scale>
        <p:origin x="10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FB41-0A64-4796-9873-CBC918FBE4A0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68B98-3A7C-4C9B-94E5-B40957C46A7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96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FPGA: Field Programable Gate Array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700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9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704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339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Lenguajes interpretados</a:t>
            </a:r>
          </a:p>
          <a:p>
            <a:pPr marL="171450" indent="-171450">
              <a:buFontTx/>
              <a:buChar char="-"/>
            </a:pPr>
            <a:r>
              <a:rPr lang="es-ES" dirty="0"/>
              <a:t>Lenguajes compilados</a:t>
            </a:r>
          </a:p>
          <a:p>
            <a:pPr marL="171450" indent="-171450">
              <a:buFontTx/>
              <a:buChar char="-"/>
            </a:pPr>
            <a:r>
              <a:rPr lang="es-ES" dirty="0"/>
              <a:t>Lenguaje + </a:t>
            </a:r>
            <a:r>
              <a:rPr lang="es-ES" dirty="0" err="1"/>
              <a:t>assembler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Demo logos en Basic interpretado y compilado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345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AGD: Arcade </a:t>
            </a:r>
            <a:r>
              <a:rPr lang="es-ES" dirty="0" err="1"/>
              <a:t>Games</a:t>
            </a:r>
            <a:r>
              <a:rPr lang="es-ES" dirty="0"/>
              <a:t> </a:t>
            </a:r>
            <a:r>
              <a:rPr lang="es-ES" dirty="0" err="1"/>
              <a:t>Designer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786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Mostrar proyectos de ejemplo: </a:t>
            </a:r>
            <a:r>
              <a:rPr lang="es-ES" dirty="0" err="1"/>
              <a:t>SabreWulf</a:t>
            </a:r>
            <a:r>
              <a:rPr lang="es-ES" dirty="0"/>
              <a:t>, </a:t>
            </a:r>
            <a:r>
              <a:rPr lang="es-ES" dirty="0" err="1"/>
              <a:t>UnJamIt</a:t>
            </a:r>
            <a:r>
              <a:rPr lang="es-ES" dirty="0"/>
              <a:t>,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Invaders</a:t>
            </a:r>
            <a:r>
              <a:rPr lang="es-ES" dirty="0"/>
              <a:t>, </a:t>
            </a:r>
            <a:r>
              <a:rPr lang="es-ES" dirty="0" err="1"/>
              <a:t>Gems</a:t>
            </a:r>
            <a:endParaRPr lang="es-ES" dirty="0"/>
          </a:p>
          <a:p>
            <a:r>
              <a:rPr lang="es-ES" dirty="0"/>
              <a:t>Visión general de los módulos</a:t>
            </a:r>
          </a:p>
          <a:p>
            <a:r>
              <a:rPr lang="es-ES" dirty="0"/>
              <a:t>Configuración de herramientas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27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826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898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Explicación con </a:t>
            </a:r>
            <a:r>
              <a:rPr lang="es-ES" dirty="0" err="1"/>
              <a:t>demova.bas</a:t>
            </a:r>
            <a:r>
              <a:rPr lang="es-ES" dirty="0"/>
              <a:t> (Demo vídeo y </a:t>
            </a:r>
            <a:r>
              <a:rPr lang="es-ES" dirty="0" err="1"/>
              <a:t>audio.tap</a:t>
            </a:r>
            <a:r>
              <a:rPr lang="es-ES" dirty="0"/>
              <a:t>)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859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Explicación con ZX </a:t>
            </a:r>
            <a:r>
              <a:rPr lang="es-ES" dirty="0" err="1"/>
              <a:t>Vaders</a:t>
            </a:r>
            <a:r>
              <a:rPr lang="es-ES" dirty="0"/>
              <a:t> (mostrar fuentes)</a:t>
            </a:r>
          </a:p>
          <a:p>
            <a:r>
              <a:rPr lang="es-ES" dirty="0"/>
              <a:t>Ejemplo con </a:t>
            </a:r>
            <a:r>
              <a:rPr lang="es-ES" dirty="0" err="1"/>
              <a:t>Logos.bas</a:t>
            </a:r>
            <a:r>
              <a:rPr lang="es-ES" dirty="0"/>
              <a:t> (mostrar </a:t>
            </a:r>
            <a:r>
              <a:rPr lang="es-ES" dirty="0" err="1"/>
              <a:t>GDUs</a:t>
            </a:r>
            <a:r>
              <a:rPr lang="es-ES" dirty="0"/>
              <a:t>/Tiles)</a:t>
            </a:r>
          </a:p>
          <a:p>
            <a:r>
              <a:rPr lang="es-ES" dirty="0"/>
              <a:t>Ejemplo con </a:t>
            </a:r>
            <a:r>
              <a:rPr lang="es-ES" dirty="0" err="1"/>
              <a:t>Logos_bas</a:t>
            </a:r>
            <a:r>
              <a:rPr lang="es-ES" dirty="0"/>
              <a:t> (modificación de tiles)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501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Explicación con </a:t>
            </a:r>
            <a:r>
              <a:rPr lang="es-ES" dirty="0" err="1"/>
              <a:t>demova.bas</a:t>
            </a:r>
            <a:r>
              <a:rPr lang="es-ES" dirty="0"/>
              <a:t> (Demo vídeo y </a:t>
            </a:r>
            <a:r>
              <a:rPr lang="es-ES" dirty="0" err="1"/>
              <a:t>audio.tap</a:t>
            </a:r>
            <a:r>
              <a:rPr lang="es-ES" dirty="0"/>
              <a:t>)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8B98-3A7C-4C9B-94E5-B40957C46A7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08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524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436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5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1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641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60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393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61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92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510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1D1BB-62DA-4814-87C8-C55EACA4E189}" type="datetimeFigureOut">
              <a:rPr lang="es-ES_tradnl" smtClean="0"/>
              <a:t>19/12/2017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E190-9BFF-4C9A-8596-9A26378AB3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40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7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29EE3-A09C-432C-8A5D-526C9D840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A89DDC-CEAA-461F-ACBA-14AA04058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C064D-A796-44BF-BFA2-5FD945F1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326F97-3701-4626-8FC6-72446D5E1143}"/>
              </a:ext>
            </a:extLst>
          </p:cNvPr>
          <p:cNvSpPr txBox="1"/>
          <p:nvPr/>
        </p:nvSpPr>
        <p:spPr>
          <a:xfrm>
            <a:off x="563671" y="200607"/>
            <a:ext cx="8000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>
                <a:solidFill>
                  <a:schemeClr val="bg1"/>
                </a:solidFill>
                <a:latin typeface="ZX-Spectrum Keyboard" panose="02000000000000000000" pitchFamily="50" charset="0"/>
              </a:rPr>
              <a:t>Programacion</a:t>
            </a:r>
            <a:r>
              <a:rPr lang="es-ES" sz="7200" dirty="0">
                <a:solidFill>
                  <a:schemeClr val="bg1"/>
                </a:solidFill>
                <a:latin typeface="ZX-Spectrum Keyboard" panose="02000000000000000000" pitchFamily="50" charset="0"/>
              </a:rPr>
              <a:t> Retro en</a:t>
            </a:r>
            <a:endParaRPr lang="es-ES_tradnl" sz="7200" dirty="0">
              <a:solidFill>
                <a:schemeClr val="bg1"/>
              </a:solidFill>
              <a:latin typeface="ZX-Spectrum Keyboard" panose="02000000000000000000" pitchFamily="50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69C5B7-E6BF-4F4A-8EE4-3F30C652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6" y="2612025"/>
            <a:ext cx="5038725" cy="1371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3080D3-2093-4E1A-98FF-23B094A0E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8" y="4146627"/>
            <a:ext cx="720000" cy="72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8B87BC-B232-4182-88D0-F0D1C4D0BAB6}"/>
              </a:ext>
            </a:extLst>
          </p:cNvPr>
          <p:cNvSpPr txBox="1"/>
          <p:nvPr/>
        </p:nvSpPr>
        <p:spPr>
          <a:xfrm>
            <a:off x="1549348" y="4158741"/>
            <a:ext cx="2451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</a:t>
            </a:r>
            <a:r>
              <a:rPr lang="es-ES" sz="4000" dirty="0" err="1">
                <a:solidFill>
                  <a:schemeClr val="bg1"/>
                </a:solidFill>
                <a:latin typeface="ZX Spectrum-7" panose="02000000000000000000" pitchFamily="2" charset="0"/>
              </a:rPr>
              <a:t>NetSaimada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012CFA-F8FC-4C2E-AB93-DDD51E243DD7}"/>
              </a:ext>
            </a:extLst>
          </p:cNvPr>
          <p:cNvSpPr txBox="1"/>
          <p:nvPr/>
        </p:nvSpPr>
        <p:spPr>
          <a:xfrm>
            <a:off x="1549348" y="5149348"/>
            <a:ext cx="335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</a:t>
            </a:r>
            <a:r>
              <a:rPr lang="es-ES" sz="4000" dirty="0" err="1">
                <a:solidFill>
                  <a:schemeClr val="bg1"/>
                </a:solidFill>
                <a:latin typeface="ZX Spectrum-7" panose="02000000000000000000" pitchFamily="2" charset="0"/>
              </a:rPr>
              <a:t>Duefectu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61B985-B165-48E0-8D03-1736DDA2AEBF}"/>
              </a:ext>
            </a:extLst>
          </p:cNvPr>
          <p:cNvSpPr txBox="1"/>
          <p:nvPr/>
        </p:nvSpPr>
        <p:spPr>
          <a:xfrm>
            <a:off x="1346451" y="6020360"/>
            <a:ext cx="72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ZX Spectrum-7" panose="02000000000000000000" pitchFamily="2" charset="0"/>
              </a:rPr>
              <a:t>Palma de Mallorca - Diciembre 2017</a:t>
            </a:r>
            <a:endParaRPr lang="es-ES_tradnl" dirty="0">
              <a:solidFill>
                <a:schemeClr val="bg1">
                  <a:lumMod val="95000"/>
                </a:schemeClr>
              </a:solidFill>
              <a:latin typeface="ZX Spectrum-7" panose="020000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80E9E84-0CD4-4F75-A44A-73AF897C7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8" y="5168103"/>
            <a:ext cx="720000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E4A0AD-70BA-4CF6-BD25-8FBB6C2B3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9" y="5162485"/>
            <a:ext cx="720000" cy="72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97F9D6E-3EBE-4FB4-813E-41131F0430CA}"/>
              </a:ext>
            </a:extLst>
          </p:cNvPr>
          <p:cNvSpPr txBox="1"/>
          <p:nvPr/>
        </p:nvSpPr>
        <p:spPr>
          <a:xfrm>
            <a:off x="5312670" y="5165628"/>
            <a:ext cx="3057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@RetroMallorca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A6CBBB-B6A7-45FE-8C61-A8C9F754F617}"/>
              </a:ext>
            </a:extLst>
          </p:cNvPr>
          <p:cNvSpPr txBox="1"/>
          <p:nvPr/>
        </p:nvSpPr>
        <p:spPr>
          <a:xfrm>
            <a:off x="5287368" y="4147934"/>
            <a:ext cx="335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@espacionidus39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398442B-3FF5-4A76-BA28-0876B4171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6" y="414279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ZX </a:t>
            </a:r>
            <a:r>
              <a:rPr lang="es-ES" sz="60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Spectrum</a:t>
            </a:r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: Los gráficos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63672" y="1286063"/>
            <a:ext cx="82325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Memoria de vídeo compartida con RAM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256 x 192 pixels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8 colores básicos para fondo (papel), 8 para tinta, dos tonos de brillo y  parpadeo. 1 Byte -&gt; FBPPPIII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1 atributo por cada 8 x 8 pixels.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Memoria de vídeo de 256/8 = 32x192 = 6144 -&gt; Inicio en 16384 (0x4000)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Atributos 32x24 = 768 -&gt; 22528 (0x5800)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7B8721-7B67-4DB9-BB0E-C565C8B87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ZX </a:t>
            </a:r>
            <a:r>
              <a:rPr lang="es-ES" sz="60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Spectrum:GDUs</a:t>
            </a:r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 y fuentes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88723" y="1301651"/>
            <a:ext cx="85552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ZX </a:t>
            </a:r>
            <a:r>
              <a:rPr lang="es-ES" sz="40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Spectrum</a:t>
            </a:r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 no soporta “</a:t>
            </a:r>
            <a:r>
              <a:rPr lang="es-ES" sz="40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sprites</a:t>
            </a:r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” por hardware. Alternativas: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GDUs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: 21 gráficos de 8x8 pixels, 1 color de fondo, 1 color tinta, brillo y flash.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Fuentes personalizadas: 96 caracteres similares a los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GDUs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.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Sprites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por software: Gestionados desde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assembler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o librerías compiladas.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8B1B8A0-59F9-4939-9B17-A8A77359B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ZX </a:t>
            </a:r>
            <a:r>
              <a:rPr lang="es-ES" sz="60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Spectrum</a:t>
            </a:r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: Sonido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63672" y="1286063"/>
            <a:ext cx="82325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ZX </a:t>
            </a:r>
            <a:r>
              <a:rPr lang="es-ES" sz="40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Spectrum</a:t>
            </a:r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 16Kb/48Kb/+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Zumbador (beeper) de 1 canal.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Utiliza los recursos del Z80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El sonido se emite desde el ordenador</a:t>
            </a:r>
          </a:p>
          <a:p>
            <a:pPr marL="88900"/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ZX </a:t>
            </a:r>
            <a:r>
              <a:rPr lang="es-ES" sz="36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 128/+2/+3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AY3-8912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3 canales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Generador de ondas y generador de ruido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41E924-456A-4ECD-A607-17DC9F5C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Referencias I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63671" y="1301651"/>
            <a:ext cx="8016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Información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FPGA:  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https://es.wikipedia.org/wiki/Field_Programmable_Gate_Array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ZX-UNO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: http://zxuno.speccy.org/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ZX 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Spectrum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 Next: 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http://www.specnext.com/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One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 Chip MSX: 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https://www.msx.org/wiki/One_Chip_MSX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Emuladores de 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Spectrum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: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 http://www.worldofspectrum.org/emulators.html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41E924-456A-4ECD-A607-17DC9F5C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Referencias II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63671" y="1301651"/>
            <a:ext cx="80166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Información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GitHub 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TommyGun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: 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https://github.com/tonyt73/TommyGun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Manual del ZX 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Spectrum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 +3: 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http://www.worldofspectrum.org/ZXSpectrum128+3Manual/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Variables del sistema: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 http://www.worldofspectrum.org/ZXBasicManual/zxmanchap25.html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41E924-456A-4ECD-A607-17DC9F5C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Referencias III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63671" y="1301651"/>
            <a:ext cx="80166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Información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ZX Basic 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compiler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 (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Boriel's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 wiki):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 http://www.boriel.com/wiki/en/index.php/Main_Page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MHoogle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 (Buscador Micro Hobby):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 http://mhoogle.speccy.org/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Duefectu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: </a:t>
            </a:r>
            <a:r>
              <a:rPr lang="es-ES" sz="3200" dirty="0">
                <a:solidFill>
                  <a:srgbClr val="00F0F0"/>
                </a:solidFill>
                <a:latin typeface="ZX Spectrum-7" panose="02000000000000000000" pitchFamily="2" charset="0"/>
              </a:rPr>
              <a:t>http://www.duefectucorp.com </a:t>
            </a:r>
            <a:r>
              <a:rPr lang="es-ES" sz="3200" dirty="0">
                <a:solidFill>
                  <a:srgbClr val="FFFF00"/>
                </a:solidFill>
                <a:latin typeface="ZX Spectrum-7" panose="02000000000000000000" pitchFamily="2" charset="0"/>
              </a:rPr>
              <a:t>@</a:t>
            </a:r>
            <a:r>
              <a:rPr lang="es-ES" sz="32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Duefectu</a:t>
            </a:r>
            <a:endParaRPr lang="es-ES" sz="3200" dirty="0">
              <a:solidFill>
                <a:srgbClr val="FFFF00"/>
              </a:solidFill>
              <a:latin typeface="ZX Spectrum-7" panose="020000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41E924-456A-4ECD-A607-17DC9F5C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29EE3-A09C-432C-8A5D-526C9D840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A89DDC-CEAA-461F-ACBA-14AA04058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C064D-A796-44BF-BFA2-5FD945F1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326F97-3701-4626-8FC6-72446D5E1143}"/>
              </a:ext>
            </a:extLst>
          </p:cNvPr>
          <p:cNvSpPr txBox="1"/>
          <p:nvPr/>
        </p:nvSpPr>
        <p:spPr>
          <a:xfrm>
            <a:off x="563671" y="200607"/>
            <a:ext cx="8000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ZX-Spectrum Keyboard" panose="02000000000000000000" pitchFamily="50" charset="0"/>
              </a:rPr>
              <a:t>Gracias por vuestra </a:t>
            </a:r>
            <a:r>
              <a:rPr lang="es-ES" sz="7200" dirty="0" err="1">
                <a:solidFill>
                  <a:schemeClr val="bg1"/>
                </a:solidFill>
                <a:latin typeface="ZX-Spectrum Keyboard" panose="02000000000000000000" pitchFamily="50" charset="0"/>
              </a:rPr>
              <a:t>atencion</a:t>
            </a:r>
            <a:endParaRPr lang="es-ES_tradnl" sz="7200" dirty="0">
              <a:solidFill>
                <a:schemeClr val="bg1"/>
              </a:solidFill>
              <a:latin typeface="ZX-Spectrum Keyboard" panose="02000000000000000000" pitchFamily="50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53080D3-2093-4E1A-98FF-23B094A0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8" y="4146627"/>
            <a:ext cx="720000" cy="72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8B87BC-B232-4182-88D0-F0D1C4D0BAB6}"/>
              </a:ext>
            </a:extLst>
          </p:cNvPr>
          <p:cNvSpPr txBox="1"/>
          <p:nvPr/>
        </p:nvSpPr>
        <p:spPr>
          <a:xfrm>
            <a:off x="1549348" y="4158741"/>
            <a:ext cx="2451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</a:t>
            </a:r>
            <a:r>
              <a:rPr lang="es-ES" sz="4000" dirty="0" err="1">
                <a:solidFill>
                  <a:schemeClr val="bg1"/>
                </a:solidFill>
                <a:latin typeface="ZX Spectrum-7" panose="02000000000000000000" pitchFamily="2" charset="0"/>
              </a:rPr>
              <a:t>NetSaimada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012CFA-F8FC-4C2E-AB93-DDD51E243DD7}"/>
              </a:ext>
            </a:extLst>
          </p:cNvPr>
          <p:cNvSpPr txBox="1"/>
          <p:nvPr/>
        </p:nvSpPr>
        <p:spPr>
          <a:xfrm>
            <a:off x="1549348" y="5149348"/>
            <a:ext cx="335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</a:t>
            </a:r>
            <a:r>
              <a:rPr lang="es-ES" sz="4000" dirty="0" err="1">
                <a:solidFill>
                  <a:schemeClr val="bg1"/>
                </a:solidFill>
                <a:latin typeface="ZX Spectrum-7" panose="02000000000000000000" pitchFamily="2" charset="0"/>
              </a:rPr>
              <a:t>Duefectu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61B985-B165-48E0-8D03-1736DDA2AEBF}"/>
              </a:ext>
            </a:extLst>
          </p:cNvPr>
          <p:cNvSpPr txBox="1"/>
          <p:nvPr/>
        </p:nvSpPr>
        <p:spPr>
          <a:xfrm>
            <a:off x="1346451" y="6020360"/>
            <a:ext cx="72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ZX Spectrum-7" panose="02000000000000000000" pitchFamily="2" charset="0"/>
              </a:rPr>
              <a:t>Palma de Mallorca - Diciembre 2017</a:t>
            </a:r>
            <a:endParaRPr lang="es-ES_tradnl" dirty="0">
              <a:solidFill>
                <a:schemeClr val="bg1">
                  <a:lumMod val="95000"/>
                </a:schemeClr>
              </a:solidFill>
              <a:latin typeface="ZX Spectrum-7" panose="020000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80E9E84-0CD4-4F75-A44A-73AF897C7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8" y="5168103"/>
            <a:ext cx="720000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E4A0AD-70BA-4CF6-BD25-8FBB6C2B3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9" y="5162485"/>
            <a:ext cx="720000" cy="72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97F9D6E-3EBE-4FB4-813E-41131F0430CA}"/>
              </a:ext>
            </a:extLst>
          </p:cNvPr>
          <p:cNvSpPr txBox="1"/>
          <p:nvPr/>
        </p:nvSpPr>
        <p:spPr>
          <a:xfrm>
            <a:off x="5312670" y="5165628"/>
            <a:ext cx="3057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@RetroMallorca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A6CBBB-B6A7-45FE-8C61-A8C9F754F617}"/>
              </a:ext>
            </a:extLst>
          </p:cNvPr>
          <p:cNvSpPr txBox="1"/>
          <p:nvPr/>
        </p:nvSpPr>
        <p:spPr>
          <a:xfrm>
            <a:off x="5287368" y="4147934"/>
            <a:ext cx="335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ZX Spectrum-7" panose="02000000000000000000" pitchFamily="2" charset="0"/>
              </a:rPr>
              <a:t>@espacionidus39</a:t>
            </a:r>
            <a:endParaRPr lang="es-ES_tradnl" sz="4000" dirty="0">
              <a:solidFill>
                <a:schemeClr val="bg1"/>
              </a:solidFill>
              <a:latin typeface="ZX Spectrum-7" panose="02000000000000000000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398442B-3FF5-4A76-BA28-0876B4171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6" y="414279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538619" y="142994"/>
            <a:ext cx="801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ZX Spectrum-7" panose="02000000000000000000" pitchFamily="2" charset="0"/>
              </a:rPr>
              <a:t>Introducción</a:t>
            </a:r>
            <a:endParaRPr lang="es-ES_tradnl" sz="6000" b="1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ABE603-8680-4829-A628-C689E778583F}"/>
              </a:ext>
            </a:extLst>
          </p:cNvPr>
          <p:cNvSpPr txBox="1"/>
          <p:nvPr/>
        </p:nvSpPr>
        <p:spPr>
          <a:xfrm>
            <a:off x="588723" y="1415968"/>
            <a:ext cx="80166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¿Porqué programar para dispositivos obsoletos?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Nostalgia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Ya no pasa de moda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Dificultad regulable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Tecnología estable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Buenas herramientas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Documentación y recursos abundantes</a:t>
            </a:r>
            <a:endParaRPr lang="es-ES_tradnl" sz="3600" dirty="0">
              <a:solidFill>
                <a:srgbClr val="00F0F0"/>
              </a:solidFill>
              <a:latin typeface="ZX Spectrum-7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DA14EAF-88F5-4A78-9B15-053D4FBA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769" y="5634809"/>
            <a:ext cx="609685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538619" y="142994"/>
            <a:ext cx="801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ZX Spectrum-7" panose="02000000000000000000" pitchFamily="2" charset="0"/>
              </a:rPr>
              <a:t>¿Qué puedo programar?</a:t>
            </a:r>
            <a:endParaRPr lang="es-ES_tradnl" sz="6000" b="1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ABE603-8680-4829-A628-C689E778583F}"/>
              </a:ext>
            </a:extLst>
          </p:cNvPr>
          <p:cNvSpPr txBox="1"/>
          <p:nvPr/>
        </p:nvSpPr>
        <p:spPr>
          <a:xfrm>
            <a:off x="588723" y="1415968"/>
            <a:ext cx="80166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Cualquier dispositivo obsoleto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Juegos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Utilidades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Demos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754B01-338A-4E51-AD6D-10A47AC7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558" y="537295"/>
            <a:ext cx="685896" cy="571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04515A-1FF4-4541-AAC5-4A3791232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12" y="2151153"/>
            <a:ext cx="2520000" cy="539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4535A3-BA72-4A24-B2A1-A29F03755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99" y="2811678"/>
            <a:ext cx="2520000" cy="10434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D1CCAE-E460-4F1E-93DC-B5110589A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98" y="4065260"/>
            <a:ext cx="1800000" cy="9207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F8F970B-8775-43CB-B419-B81FEEAC1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6" y="4998911"/>
            <a:ext cx="1726466" cy="108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7A66EE6-E517-477B-884A-5978529B9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2" y="3849279"/>
            <a:ext cx="2520000" cy="1411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B256FB2-A5E7-457E-A5D0-72B732FA4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06" y="5376704"/>
            <a:ext cx="2520000" cy="51384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58DE468-FA49-41F1-9C8E-AC5F3E985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2" y="5260479"/>
            <a:ext cx="2520000" cy="900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BFA899-1DED-49B4-848D-9F9FF2C2CE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98" y="4022463"/>
            <a:ext cx="1463698" cy="8512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77B402-74EC-44AE-957B-AABDB9F724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97" y="2739173"/>
            <a:ext cx="1303986" cy="13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538618" y="142994"/>
            <a:ext cx="82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ZX Spectrum-7" panose="02000000000000000000" pitchFamily="2" charset="0"/>
              </a:rPr>
              <a:t>¿En que dispositivos?</a:t>
            </a:r>
            <a:endParaRPr lang="es-ES_tradnl" sz="6000" b="1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ABE603-8680-4829-A628-C689E778583F}"/>
              </a:ext>
            </a:extLst>
          </p:cNvPr>
          <p:cNvSpPr txBox="1"/>
          <p:nvPr/>
        </p:nvSpPr>
        <p:spPr>
          <a:xfrm>
            <a:off x="588723" y="1415968"/>
            <a:ext cx="8016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Equipos originales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Equipos sintetizados (FPGA):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One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Chip MSX, ZX-UNO, ZX-Next, etc...</a:t>
            </a:r>
            <a:endParaRPr lang="es-ES" sz="3600" dirty="0">
              <a:solidFill>
                <a:srgbClr val="FFFF00"/>
              </a:solidFill>
              <a:latin typeface="ZX Spectrum-7" panose="02000000000000000000" pitchFamily="2" charset="0"/>
            </a:endParaRP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Emuladores: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ZXSpin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BlueMSX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WinAPE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VICE,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WinUAE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DOSBox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etc...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C60923-54EF-449F-ABD4-72908AF0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9" y="5659949"/>
            <a:ext cx="1143160" cy="6858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63E4D5-D03A-46EB-A683-619AFE93C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0" y="4291169"/>
            <a:ext cx="2037736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FFBD80-5016-4A54-804D-979FCCC82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60" y="4291169"/>
            <a:ext cx="19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54865C-27E5-4BB7-B0CD-B89AA2194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94" y="4291169"/>
            <a:ext cx="164571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40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538619" y="142994"/>
            <a:ext cx="801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¿Qué lenguajes utilizo?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ABE603-8680-4829-A628-C689E778583F}"/>
              </a:ext>
            </a:extLst>
          </p:cNvPr>
          <p:cNvSpPr txBox="1"/>
          <p:nvPr/>
        </p:nvSpPr>
        <p:spPr>
          <a:xfrm>
            <a:off x="3380288" y="1656638"/>
            <a:ext cx="5446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BASIC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Logo, Fort, Pascal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endParaRPr lang="es-ES" sz="3600" dirty="0">
              <a:solidFill>
                <a:srgbClr val="FFFF00"/>
              </a:solidFill>
              <a:latin typeface="ZX Spectrum-7" panose="02000000000000000000" pitchFamily="2" charset="0"/>
            </a:endParaRPr>
          </a:p>
          <a:p>
            <a:pPr marL="360362"/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&gt;Basic compilado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C</a:t>
            </a:r>
          </a:p>
          <a:p>
            <a:pPr marL="360362"/>
            <a:endParaRPr lang="es-ES" sz="3600" dirty="0">
              <a:solidFill>
                <a:srgbClr val="00F0F0"/>
              </a:solidFill>
              <a:latin typeface="ZX Spectrum-7" panose="02000000000000000000" pitchFamily="2" charset="0"/>
            </a:endParaRPr>
          </a:p>
          <a:p>
            <a:pPr marL="360362"/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&gt; C más </a:t>
            </a:r>
            <a:r>
              <a:rPr lang="es-ES" sz="36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Assembler</a:t>
            </a:r>
            <a:endParaRPr lang="es-ES" sz="3600" dirty="0">
              <a:solidFill>
                <a:srgbClr val="FFFF00"/>
              </a:solidFill>
              <a:latin typeface="ZX Spectrum-7" panose="02000000000000000000" pitchFamily="2" charset="0"/>
            </a:endParaRP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Assembler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(Código máquina)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850983-605C-4606-BCC7-83227F6F33B1}"/>
              </a:ext>
            </a:extLst>
          </p:cNvPr>
          <p:cNvSpPr txBox="1"/>
          <p:nvPr/>
        </p:nvSpPr>
        <p:spPr>
          <a:xfrm>
            <a:off x="1897941" y="1469024"/>
            <a:ext cx="240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ZX Spectrum-7" panose="02000000000000000000" pitchFamily="2" charset="0"/>
              </a:rPr>
              <a:t>Dificultad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20DF36-EB6E-4A72-8BC1-27965368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506" y="1600933"/>
            <a:ext cx="1295581" cy="10288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8C4D4D-DC86-41F7-904E-60375A81F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903" y="3072053"/>
            <a:ext cx="724001" cy="4953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721D5B-DB9F-464E-867D-BCC5FCB85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965" y="2058529"/>
            <a:ext cx="590550" cy="39433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F01F8A-D085-45A6-9539-0A8F91DFC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250505" y="1947120"/>
            <a:ext cx="590550" cy="39433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4119C1-BA48-44FB-8946-F24505862FEE}"/>
              </a:ext>
            </a:extLst>
          </p:cNvPr>
          <p:cNvSpPr txBox="1"/>
          <p:nvPr/>
        </p:nvSpPr>
        <p:spPr>
          <a:xfrm>
            <a:off x="693766" y="5651951"/>
            <a:ext cx="240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ZX Spectrum-7" panose="02000000000000000000" pitchFamily="2" charset="0"/>
              </a:rPr>
              <a:t>Velocidad</a:t>
            </a:r>
          </a:p>
        </p:txBody>
      </p:sp>
    </p:spTree>
    <p:extLst>
      <p:ext uri="{BB962C8B-B14F-4D97-AF65-F5344CB8AC3E}">
        <p14:creationId xmlns:p14="http://schemas.microsoft.com/office/powerpoint/2010/main" val="40145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538618" y="142994"/>
            <a:ext cx="8287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¿Qué herramientas existen?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BEA859-B535-4B72-B509-C1053FE60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547" y="5228544"/>
            <a:ext cx="762106" cy="11145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9B77003-FB74-479C-9E95-96E2833B583B}"/>
              </a:ext>
            </a:extLst>
          </p:cNvPr>
          <p:cNvSpPr txBox="1"/>
          <p:nvPr/>
        </p:nvSpPr>
        <p:spPr>
          <a:xfrm>
            <a:off x="588722" y="1338694"/>
            <a:ext cx="85552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Compiladores: 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Basic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compiler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z88DK, pasmo, Solid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VBasic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Compiler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...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 err="1">
                <a:solidFill>
                  <a:srgbClr val="FFFF00"/>
                </a:solidFill>
                <a:latin typeface="ZX Spectrum-7" panose="02000000000000000000" pitchFamily="2" charset="0"/>
              </a:rPr>
              <a:t>IDEs</a:t>
            </a: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: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TommyGun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CBM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prg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Studio, AGD, ...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Gráficos: 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ZX-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Paintbrush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BMP2SCR, </a:t>
            </a:r>
            <a:b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</a:b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Graphics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Editor/Ripper, ...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Gestores de cinta: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Tapper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VOC2TZX,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MakeTZX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TZX2WAV, ...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Editores de música: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AYMake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SpecAY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</a:t>
            </a:r>
            <a:b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</a:b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Micro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Speccy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midi2ay, ...</a:t>
            </a:r>
          </a:p>
        </p:txBody>
      </p:sp>
    </p:spTree>
    <p:extLst>
      <p:ext uri="{BB962C8B-B14F-4D97-AF65-F5344CB8AC3E}">
        <p14:creationId xmlns:p14="http://schemas.microsoft.com/office/powerpoint/2010/main" val="37187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538618" y="142994"/>
            <a:ext cx="82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TommyGun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90E923-8E4E-4551-A3D6-E4EB3699F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3" y="5210283"/>
            <a:ext cx="763559" cy="10840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F4E731E-5D36-43A8-BB39-5C4A2B3BED3C}"/>
              </a:ext>
            </a:extLst>
          </p:cNvPr>
          <p:cNvSpPr txBox="1"/>
          <p:nvPr/>
        </p:nvSpPr>
        <p:spPr>
          <a:xfrm>
            <a:off x="588723" y="1301651"/>
            <a:ext cx="85552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Multiplataforma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Editor gráfico: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UDGs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</a:t>
            </a:r>
            <a:b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</a:b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Sprites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, Fuentes, mapas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Editor de código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Gestor de recursos</a:t>
            </a:r>
          </a:p>
          <a:p>
            <a:pPr marL="571500" indent="-211138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Depurador integrado</a:t>
            </a:r>
          </a:p>
          <a:p>
            <a:pPr marL="901700" indent="-269875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Soporte para </a:t>
            </a:r>
            <a:b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</a:b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compiladores y emuladores externos</a:t>
            </a:r>
          </a:p>
          <a:p>
            <a:pPr marL="901700" indent="-269875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Lenguajes: Basic, c,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Assembler</a:t>
            </a:r>
            <a:endParaRPr lang="es-ES" sz="3600" dirty="0">
              <a:solidFill>
                <a:srgbClr val="00F0F0"/>
              </a:solidFill>
              <a:latin typeface="ZX Spectrum-7" panose="02000000000000000000" pitchFamily="2" charset="0"/>
            </a:endParaRPr>
          </a:p>
          <a:p>
            <a:pPr marL="571500" indent="-211138">
              <a:buFont typeface="ZX Spectrum-7" panose="02000000000000000000" pitchFamily="2" charset="0"/>
              <a:buChar char="&gt;"/>
            </a:pPr>
            <a:endParaRPr lang="es-ES" sz="3600" dirty="0">
              <a:solidFill>
                <a:srgbClr val="00F0F0"/>
              </a:solidFill>
              <a:latin typeface="ZX Spectrum-7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5F23F5-8B8A-4869-8DE1-9D9225A1D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523" y="1089147"/>
            <a:ext cx="288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260AAF-2A02-45AE-A3C2-9251A25F6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332" y="3526674"/>
            <a:ext cx="288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986780-C1C1-47F1-ABCF-CAA45979F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887" y="2432684"/>
            <a:ext cx="288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7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ZX </a:t>
            </a:r>
            <a:r>
              <a:rPr lang="es-ES" sz="60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Spectrum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563672" y="1286063"/>
            <a:ext cx="82325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Características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Desarrollado por Sinclair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Research</a:t>
            </a:r>
            <a:endParaRPr lang="es-ES" sz="3600" dirty="0">
              <a:solidFill>
                <a:srgbClr val="00F0F0"/>
              </a:solidFill>
              <a:latin typeface="ZX Spectrum-7" panose="02000000000000000000" pitchFamily="2" charset="0"/>
            </a:endParaRP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Lanzamiento el 23 de Abril de 1982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Microprocesador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Zilog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Z80A a 3.5MHz, bus de datos de 8 bits y 16 de direcciones.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Configuración de 16Kb y 48Kb de RAM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Resolución de 259x192 a 16 colores.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Sonido Beeper de 1 canal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41E924-456A-4ECD-A607-17DC9F5C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C2F1E6-9769-4BDE-9D69-0289C8640C84}"/>
              </a:ext>
            </a:extLst>
          </p:cNvPr>
          <p:cNvSpPr txBox="1"/>
          <p:nvPr/>
        </p:nvSpPr>
        <p:spPr>
          <a:xfrm>
            <a:off x="563671" y="563671"/>
            <a:ext cx="1052187" cy="118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D6887A-CFFE-4DA0-8479-380ACB85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20BBCE-5041-47F1-BB16-84F0735CC733}"/>
              </a:ext>
            </a:extLst>
          </p:cNvPr>
          <p:cNvSpPr txBox="1"/>
          <p:nvPr/>
        </p:nvSpPr>
        <p:spPr>
          <a:xfrm>
            <a:off x="469900" y="142994"/>
            <a:ext cx="832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ZX </a:t>
            </a:r>
            <a:r>
              <a:rPr lang="es-ES" sz="60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Spectrum</a:t>
            </a:r>
            <a:r>
              <a:rPr lang="es-ES" sz="6000" dirty="0">
                <a:solidFill>
                  <a:srgbClr val="FF0000"/>
                </a:solidFill>
                <a:latin typeface="ZX Spectrum-7" panose="02000000000000000000" pitchFamily="2" charset="0"/>
              </a:rPr>
              <a:t>: Evolución</a:t>
            </a:r>
            <a:endParaRPr lang="es-ES_tradnl" sz="6000" dirty="0">
              <a:solidFill>
                <a:srgbClr val="FF0000"/>
              </a:solidFill>
              <a:latin typeface="ZX Spectrum-7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DFAC1B-EF30-49FA-8191-DB08591B71A5}"/>
              </a:ext>
            </a:extLst>
          </p:cNvPr>
          <p:cNvSpPr txBox="1"/>
          <p:nvPr/>
        </p:nvSpPr>
        <p:spPr>
          <a:xfrm>
            <a:off x="3810000" y="1286063"/>
            <a:ext cx="49862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  <a:latin typeface="ZX Spectrum-7" panose="02000000000000000000" pitchFamily="2" charset="0"/>
              </a:rPr>
              <a:t>Modelo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80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81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16Kb y 48Kb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+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128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+2</a:t>
            </a:r>
          </a:p>
          <a:p>
            <a:pPr marL="266700" indent="-177800">
              <a:buFont typeface="ZX Spectrum-7" panose="02000000000000000000" pitchFamily="2" charset="0"/>
              <a:buChar char="&gt;"/>
            </a:pP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ZX </a:t>
            </a:r>
            <a:r>
              <a:rPr lang="es-ES" sz="3600" dirty="0" err="1">
                <a:solidFill>
                  <a:srgbClr val="00F0F0"/>
                </a:solidFill>
                <a:latin typeface="ZX Spectrum-7" panose="02000000000000000000" pitchFamily="2" charset="0"/>
              </a:rPr>
              <a:t>Spectrum</a:t>
            </a:r>
            <a:r>
              <a:rPr lang="es-ES" sz="3600" dirty="0">
                <a:solidFill>
                  <a:srgbClr val="00F0F0"/>
                </a:solidFill>
                <a:latin typeface="ZX Spectrum-7" panose="02000000000000000000" pitchFamily="2" charset="0"/>
              </a:rPr>
              <a:t> +3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41E924-456A-4ECD-A607-17DC9F5C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504D68-DFC8-4C63-ACBF-476E3856DCAD}"/>
              </a:ext>
            </a:extLst>
          </p:cNvPr>
          <p:cNvSpPr txBox="1"/>
          <p:nvPr/>
        </p:nvSpPr>
        <p:spPr>
          <a:xfrm>
            <a:off x="655488" y="1347950"/>
            <a:ext cx="315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3600" dirty="0">
              <a:solidFill>
                <a:srgbClr val="FFFF00"/>
              </a:solidFill>
              <a:latin typeface="ZX Spectrum-7" panose="02000000000000000000" pitchFamily="2" charset="0"/>
            </a:endParaRPr>
          </a:p>
          <a:p>
            <a:pPr algn="r"/>
            <a:r>
              <a:rPr lang="es-ES" sz="3600" dirty="0">
                <a:solidFill>
                  <a:schemeClr val="bg1"/>
                </a:solidFill>
                <a:latin typeface="ZX Spectrum-7" panose="02000000000000000000" pitchFamily="2" charset="0"/>
              </a:rPr>
              <a:t>1980</a:t>
            </a:r>
          </a:p>
          <a:p>
            <a:pPr algn="r"/>
            <a:r>
              <a:rPr lang="es-ES" sz="3600" dirty="0">
                <a:solidFill>
                  <a:schemeClr val="bg1"/>
                </a:solidFill>
                <a:latin typeface="ZX Spectrum-7" panose="02000000000000000000" pitchFamily="2" charset="0"/>
              </a:rPr>
              <a:t>1981</a:t>
            </a:r>
          </a:p>
          <a:p>
            <a:pPr algn="r"/>
            <a:r>
              <a:rPr lang="es-ES" sz="3600" dirty="0">
                <a:solidFill>
                  <a:srgbClr val="FF0000"/>
                </a:solidFill>
                <a:latin typeface="ZX Spectrum-7" panose="02000000000000000000" pitchFamily="2" charset="0"/>
              </a:rPr>
              <a:t>1982</a:t>
            </a:r>
          </a:p>
          <a:p>
            <a:pPr algn="r"/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1984</a:t>
            </a:r>
          </a:p>
          <a:p>
            <a:pPr algn="r"/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1985</a:t>
            </a:r>
          </a:p>
          <a:p>
            <a:pPr algn="r"/>
            <a:r>
              <a:rPr lang="es-ES" sz="3600" dirty="0" err="1">
                <a:solidFill>
                  <a:srgbClr val="FF0000"/>
                </a:solidFill>
                <a:latin typeface="ZX Spectrum-7" panose="02000000000000000000" pitchFamily="2" charset="0"/>
              </a:rPr>
              <a:t>Amstrad</a:t>
            </a:r>
            <a:r>
              <a:rPr lang="es-ES" sz="3600" dirty="0">
                <a:solidFill>
                  <a:srgbClr val="FF0000"/>
                </a:solidFill>
                <a:latin typeface="ZX Spectrum-7" panose="02000000000000000000" pitchFamily="2" charset="0"/>
              </a:rPr>
              <a:t> -</a:t>
            </a:r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 1986</a:t>
            </a:r>
          </a:p>
          <a:p>
            <a:pPr algn="r"/>
            <a:r>
              <a:rPr lang="es-ES" sz="3600" dirty="0">
                <a:solidFill>
                  <a:srgbClr val="FFFF00"/>
                </a:solidFill>
                <a:latin typeface="ZX Spectrum-7" panose="02000000000000000000" pitchFamily="2" charset="0"/>
              </a:rPr>
              <a:t>1988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B3BE51-C8AA-4B29-9EBB-A96846689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86" y="2291600"/>
            <a:ext cx="148578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D56B66-3388-4F1A-8024-DEC430A4A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2" y="1620264"/>
            <a:ext cx="1468537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29BBF2C-1F10-427B-8EE9-A4026AD18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" y="3610107"/>
            <a:ext cx="1466779" cy="9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8BE18F1-54C0-4739-8253-A44091B9C8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33" y="4689403"/>
            <a:ext cx="1491534" cy="88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14DB038-925B-424C-B4BC-3269FF121A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86" y="5286329"/>
            <a:ext cx="1519599" cy="10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81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1C08DEE3E45448A7F835F8E65E08EA" ma:contentTypeVersion="1" ma:contentTypeDescription="Crear nuevo documento." ma:contentTypeScope="" ma:versionID="377e9fc3309107fafdbd711f310e7f09">
  <xsd:schema xmlns:xsd="http://www.w3.org/2001/XMLSchema" xmlns:xs="http://www.w3.org/2001/XMLSchema" xmlns:p="http://schemas.microsoft.com/office/2006/metadata/properties" xmlns:ns1="http://schemas.microsoft.com/sharepoint/v3" xmlns:ns2="5b408f66-2056-4d26-ba19-f56f6b885d1d" targetNamespace="http://schemas.microsoft.com/office/2006/metadata/properties" ma:root="true" ma:fieldsID="92ed0e704ecd6cf406e21b6f6b05831e" ns1:_="" ns2:_="">
    <xsd:import namespace="http://schemas.microsoft.com/sharepoint/v3"/>
    <xsd:import namespace="5b408f66-2056-4d26-ba19-f56f6b885d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08f66-2056-4d26-ba19-f56f6b885d1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408f66-2056-4d26-ba19-f56f6b885d1d">32UFCPHHRUS2-13-26</_dlc_DocId>
    <_dlc_DocIdUrl xmlns="5b408f66-2056-4d26-ba19-f56f6b885d1d">
      <Url>http://ww2.duefectucorp.com/Blog/_layouts/DocIdRedir.aspx?ID=32UFCPHHRUS2-13-26</Url>
      <Description>32UFCPHHRUS2-13-26</Description>
    </_dlc_DocIdUrl>
  </documentManagement>
</p:properties>
</file>

<file path=customXml/itemProps1.xml><?xml version="1.0" encoding="utf-8"?>
<ds:datastoreItem xmlns:ds="http://schemas.openxmlformats.org/officeDocument/2006/customXml" ds:itemID="{6B5FBAB9-904D-492A-9F02-87794DE55D10}"/>
</file>

<file path=customXml/itemProps2.xml><?xml version="1.0" encoding="utf-8"?>
<ds:datastoreItem xmlns:ds="http://schemas.openxmlformats.org/officeDocument/2006/customXml" ds:itemID="{B21A05E4-551C-484A-A82E-941EF597B342}"/>
</file>

<file path=customXml/itemProps3.xml><?xml version="1.0" encoding="utf-8"?>
<ds:datastoreItem xmlns:ds="http://schemas.openxmlformats.org/officeDocument/2006/customXml" ds:itemID="{E89DFDB9-F353-45A4-BF2D-43F9D0FAF686}"/>
</file>

<file path=customXml/itemProps4.xml><?xml version="1.0" encoding="utf-8"?>
<ds:datastoreItem xmlns:ds="http://schemas.openxmlformats.org/officeDocument/2006/customXml" ds:itemID="{1807D419-8FB5-4317-874D-BCFC718172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738</Words>
  <Application>Microsoft Office PowerPoint</Application>
  <PresentationFormat>Presentación en pantalla (4:3)</PresentationFormat>
  <Paragraphs>143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ZX Spectrum-7</vt:lpstr>
      <vt:lpstr>ZX-Spectrum Keyboard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Segura - SD Assessors, S.A.</dc:creator>
  <cp:lastModifiedBy>Juan Segura - SD Assessors, S.A.</cp:lastModifiedBy>
  <cp:revision>53</cp:revision>
  <dcterms:created xsi:type="dcterms:W3CDTF">2017-11-27T01:00:35Z</dcterms:created>
  <dcterms:modified xsi:type="dcterms:W3CDTF">2017-12-20T00:21:46Z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0x010100001C08DEE3E45448A7F835F8E65E08EA</vt:lpwstr>
  </property>
  <property fmtid="{D5CDD505-2E9C-101B-9397-08002B2CF9AE}" pid="3" name="_dlc_DocIdItemGuid">
    <vt:lpwstr>d861ffe2-bdff-4c11-9a6a-c96cc1dd98d3</vt:lpwstr>
  </property>
</Properties>
</file>